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58" r:id="rId4"/>
    <p:sldId id="273" r:id="rId5"/>
    <p:sldId id="259" r:id="rId6"/>
    <p:sldId id="274" r:id="rId7"/>
    <p:sldId id="260" r:id="rId8"/>
    <p:sldId id="275" r:id="rId9"/>
    <p:sldId id="261" r:id="rId10"/>
    <p:sldId id="276" r:id="rId11"/>
    <p:sldId id="262" r:id="rId12"/>
    <p:sldId id="277" r:id="rId13"/>
    <p:sldId id="263" r:id="rId14"/>
    <p:sldId id="264" r:id="rId15"/>
    <p:sldId id="278" r:id="rId16"/>
    <p:sldId id="265" r:id="rId17"/>
    <p:sldId id="266" r:id="rId18"/>
    <p:sldId id="267" r:id="rId19"/>
    <p:sldId id="268"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A382990-7A03-4F62-B457-285410DE7043}" type="datetimeFigureOut">
              <a:rPr lang="en-US" smtClean="0"/>
              <a:pPr/>
              <a:t>2/4/2021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82990-7A03-4F62-B457-285410DE7043}" type="datetimeFigureOut">
              <a:rPr lang="en-US" smtClean="0"/>
              <a:pPr/>
              <a:t>2/4/2021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82990-7A03-4F62-B457-285410DE7043}" type="datetimeFigureOut">
              <a:rPr lang="en-US" smtClean="0"/>
              <a:pPr/>
              <a:t>2/4/2021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382990-7A03-4F62-B457-285410DE7043}" type="datetimeFigureOut">
              <a:rPr lang="en-US" smtClean="0"/>
              <a:pPr/>
              <a:t>2/4/2021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382990-7A03-4F62-B457-285410DE7043}" type="datetimeFigureOut">
              <a:rPr lang="en-US" smtClean="0"/>
              <a:pPr/>
              <a:t>2/4/2021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A382990-7A03-4F62-B457-285410DE7043}" type="datetimeFigureOut">
              <a:rPr lang="en-US" smtClean="0"/>
              <a:pPr/>
              <a:t>2/4/2021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A382990-7A03-4F62-B457-285410DE7043}" type="datetimeFigureOut">
              <a:rPr lang="en-US" smtClean="0"/>
              <a:pPr/>
              <a:t>2/4/2021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A382990-7A03-4F62-B457-285410DE7043}" type="datetimeFigureOut">
              <a:rPr lang="en-US" smtClean="0"/>
              <a:pPr/>
              <a:t>2/4/2021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82990-7A03-4F62-B457-285410DE7043}" type="datetimeFigureOut">
              <a:rPr lang="en-US" smtClean="0"/>
              <a:pPr/>
              <a:t>2/4/2021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82990-7A03-4F62-B457-285410DE7043}" type="datetimeFigureOut">
              <a:rPr lang="en-US" smtClean="0"/>
              <a:pPr/>
              <a:t>2/4/2021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82990-7A03-4F62-B457-285410DE7043}" type="datetimeFigureOut">
              <a:rPr lang="en-US" smtClean="0"/>
              <a:pPr/>
              <a:t>2/4/2021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A9E82F-FDF1-43F3-8171-E0F04342819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82990-7A03-4F62-B457-285410DE7043}" type="datetimeFigureOut">
              <a:rPr lang="en-US" smtClean="0"/>
              <a:pPr/>
              <a:t>2/4/2021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9E82F-FDF1-43F3-8171-E0F04342819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IN" b="1" dirty="0"/>
              <a:t/>
            </a:r>
            <a:br>
              <a:rPr lang="en-IN" b="1" dirty="0"/>
            </a:br>
            <a:endParaRPr lang="en-IN" dirty="0"/>
          </a:p>
        </p:txBody>
      </p:sp>
      <p:sp>
        <p:nvSpPr>
          <p:cNvPr id="3" name="Content Placeholder 2"/>
          <p:cNvSpPr>
            <a:spLocks noGrp="1"/>
          </p:cNvSpPr>
          <p:nvPr>
            <p:ph idx="1"/>
          </p:nvPr>
        </p:nvSpPr>
        <p:spPr>
          <a:xfrm>
            <a:off x="0" y="0"/>
            <a:ext cx="9144000" cy="6858000"/>
          </a:xfrm>
        </p:spPr>
        <p:txBody>
          <a:bodyPr>
            <a:normAutofit/>
          </a:bodyPr>
          <a:lstStyle/>
          <a:p>
            <a:pPr algn="ctr">
              <a:buNone/>
            </a:pPr>
            <a:r>
              <a:rPr lang="en-IN" sz="4400" b="1" u="sng" dirty="0" smtClean="0"/>
              <a:t>AGGLUTINATION  REACTION </a:t>
            </a:r>
          </a:p>
          <a:p>
            <a:r>
              <a:rPr lang="en-IN" sz="4400" dirty="0" smtClean="0"/>
              <a:t>When a </a:t>
            </a:r>
            <a:r>
              <a:rPr lang="en-IN" sz="4400" b="1" dirty="0" smtClean="0"/>
              <a:t>particulate antigen </a:t>
            </a:r>
            <a:r>
              <a:rPr lang="en-IN" sz="4400" dirty="0" smtClean="0"/>
              <a:t>is mixed with its antibody in the presence of electrolytes at a suitable temperature and pH, the particles are clumped or agglutinated.</a:t>
            </a:r>
            <a:r>
              <a:rPr lang="en-IN" sz="4400" dirty="0"/>
              <a:t> </a:t>
            </a:r>
            <a:endParaRPr lang="en-IN" sz="4400" dirty="0" smtClean="0"/>
          </a:p>
          <a:p>
            <a:r>
              <a:rPr lang="en-IN" sz="4400" dirty="0" smtClean="0"/>
              <a:t>Agglutination </a:t>
            </a:r>
            <a:r>
              <a:rPr lang="en-IN" sz="4400" dirty="0"/>
              <a:t>is more sensitive than </a:t>
            </a:r>
            <a:r>
              <a:rPr lang="en-IN" sz="4400" dirty="0" smtClean="0"/>
              <a:t>precipitation for </a:t>
            </a:r>
            <a:r>
              <a:rPr lang="en-IN" sz="4400" dirty="0"/>
              <a:t>the detection of antibodies. </a:t>
            </a:r>
            <a:endParaRPr lang="en-IN" sz="44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4400" dirty="0" smtClean="0"/>
              <a:t>The </a:t>
            </a:r>
            <a:r>
              <a:rPr lang="en-IN" sz="4400" b="1" i="1" dirty="0" smtClean="0"/>
              <a:t>Streptococcus MG agglutination test for the </a:t>
            </a:r>
            <a:r>
              <a:rPr lang="en-IN" sz="4400" dirty="0" smtClean="0"/>
              <a:t>diagnosis of primary atypical pneumonia. </a:t>
            </a:r>
          </a:p>
          <a:p>
            <a:r>
              <a:rPr lang="en-IN" sz="4400" b="1" dirty="0" err="1" smtClean="0"/>
              <a:t>Antiglobulin</a:t>
            </a:r>
            <a:r>
              <a:rPr lang="en-IN" sz="4400" b="1" dirty="0" smtClean="0"/>
              <a:t> (Coombs) test: </a:t>
            </a:r>
          </a:p>
          <a:p>
            <a:pPr>
              <a:buNone/>
            </a:pPr>
            <a:r>
              <a:rPr lang="en-IN" sz="4400" b="1" dirty="0" smtClean="0"/>
              <a:t>	</a:t>
            </a:r>
            <a:r>
              <a:rPr lang="en-IN" sz="4400" dirty="0" smtClean="0"/>
              <a:t>-  This was </a:t>
            </a:r>
            <a:r>
              <a:rPr lang="en-IN" sz="4400" b="1" dirty="0" smtClean="0"/>
              <a:t>devised by Coombs, </a:t>
            </a:r>
            <a:r>
              <a:rPr lang="en-IN" sz="4400" b="1" dirty="0" err="1" smtClean="0"/>
              <a:t>Mourant</a:t>
            </a:r>
            <a:r>
              <a:rPr lang="en-IN" sz="4400" b="1" dirty="0" smtClean="0"/>
              <a:t> and Race (1945) </a:t>
            </a:r>
            <a:r>
              <a:rPr lang="en-IN" sz="4400" dirty="0" smtClean="0"/>
              <a:t>for the </a:t>
            </a:r>
            <a:r>
              <a:rPr lang="en-IN" sz="4400" b="1" dirty="0" smtClean="0"/>
              <a:t>detection of anti-</a:t>
            </a:r>
            <a:r>
              <a:rPr lang="en-IN" sz="4400" b="1" dirty="0" err="1" smtClean="0"/>
              <a:t>Rh</a:t>
            </a:r>
            <a:r>
              <a:rPr lang="en-IN" sz="4400" b="1" dirty="0" smtClean="0"/>
              <a:t> antibodies </a:t>
            </a:r>
            <a:r>
              <a:rPr lang="en-IN" sz="4400" dirty="0" smtClean="0"/>
              <a:t>that do not agglutinate Rh-positive erythrocytes in saline.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IN" sz="3800" b="1" dirty="0" smtClean="0"/>
              <a:t>Principle: </a:t>
            </a:r>
          </a:p>
          <a:p>
            <a:pPr>
              <a:buNone/>
            </a:pPr>
            <a:r>
              <a:rPr lang="en-IN" sz="3800" b="1" dirty="0" smtClean="0"/>
              <a:t>	</a:t>
            </a:r>
            <a:r>
              <a:rPr lang="en-IN" sz="3600" dirty="0" smtClean="0"/>
              <a:t>-  When sera containing incomplete anti-</a:t>
            </a:r>
            <a:r>
              <a:rPr lang="en-IN" sz="3600" dirty="0" err="1" smtClean="0"/>
              <a:t>Rh</a:t>
            </a:r>
            <a:r>
              <a:rPr lang="en-IN" sz="3600" dirty="0" smtClean="0"/>
              <a:t> antibodies are mixed with Rh-positive red cells, the antibody globulin coats the surface of the erythrocytes, though they are not agglutinated. When such erythrocytes coated with the antibody globulin are washed free of all unattached protein and treated with a rabbit antiserum against human gamma globulin (</a:t>
            </a:r>
            <a:r>
              <a:rPr lang="en-IN" sz="3600" dirty="0" err="1" smtClean="0"/>
              <a:t>antiglobulin</a:t>
            </a:r>
            <a:r>
              <a:rPr lang="en-IN" sz="3600" dirty="0" smtClean="0"/>
              <a:t> or Coombs serum), the cells are agglutinated. </a:t>
            </a:r>
            <a:r>
              <a:rPr lang="en-IN" sz="3600" b="1" dirty="0" smtClean="0"/>
              <a:t>(Fig.)</a:t>
            </a:r>
            <a:endParaRPr lang="en-IN"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142976" y="214290"/>
            <a:ext cx="6500858" cy="6143668"/>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IN" sz="4000" b="1" dirty="0" smtClean="0"/>
              <a:t>Types:</a:t>
            </a:r>
          </a:p>
          <a:p>
            <a:pPr>
              <a:buNone/>
            </a:pPr>
            <a:r>
              <a:rPr lang="en-IN" sz="4000" dirty="0" smtClean="0"/>
              <a:t>	 </a:t>
            </a:r>
            <a:r>
              <a:rPr lang="en-IN" sz="4000" b="1" dirty="0" smtClean="0"/>
              <a:t>Direct Coombs test: </a:t>
            </a:r>
          </a:p>
          <a:p>
            <a:pPr>
              <a:buNone/>
            </a:pPr>
            <a:r>
              <a:rPr lang="en-IN" sz="4000" b="1" dirty="0" smtClean="0"/>
              <a:t>	</a:t>
            </a:r>
            <a:r>
              <a:rPr lang="en-IN" sz="4000" dirty="0" smtClean="0"/>
              <a:t>- The sensitisation of the erythrocytes with incomplete antibodies takes place </a:t>
            </a:r>
            <a:r>
              <a:rPr lang="en-IN" sz="4000" b="1" dirty="0" smtClean="0"/>
              <a:t>in</a:t>
            </a:r>
            <a:r>
              <a:rPr lang="en-IN" sz="4000" dirty="0" smtClean="0"/>
              <a:t> </a:t>
            </a:r>
            <a:r>
              <a:rPr lang="en-IN" sz="4000" b="1" dirty="0" smtClean="0"/>
              <a:t>vivo</a:t>
            </a:r>
            <a:r>
              <a:rPr lang="en-IN" sz="4000" dirty="0" smtClean="0"/>
              <a:t>, as in </a:t>
            </a:r>
            <a:r>
              <a:rPr lang="en-IN" sz="4000" dirty="0" err="1" smtClean="0"/>
              <a:t>hemolytic</a:t>
            </a:r>
            <a:r>
              <a:rPr lang="en-IN" sz="4000" dirty="0" smtClean="0"/>
              <a:t> disease of the newborn due to </a:t>
            </a:r>
            <a:r>
              <a:rPr lang="en-IN" sz="4000" dirty="0" err="1" smtClean="0"/>
              <a:t>Rh</a:t>
            </a:r>
            <a:r>
              <a:rPr lang="en-IN" sz="4000" dirty="0" smtClean="0"/>
              <a:t> incompatibility. </a:t>
            </a:r>
          </a:p>
          <a:p>
            <a:pPr>
              <a:buNone/>
            </a:pPr>
            <a:r>
              <a:rPr lang="en-IN" sz="4000" dirty="0" smtClean="0"/>
              <a:t>	-  When the red cells of </a:t>
            </a:r>
            <a:r>
              <a:rPr lang="en-IN" sz="4000" dirty="0" err="1" smtClean="0"/>
              <a:t>erythroblastotic</a:t>
            </a:r>
            <a:r>
              <a:rPr lang="en-IN" sz="4000" dirty="0" smtClean="0"/>
              <a:t> infants are washed free of unattached protein and then mixed with a drop of Coombs serum, agglutination results.</a:t>
            </a:r>
          </a:p>
          <a:p>
            <a:pPr>
              <a:buNone/>
            </a:pPr>
            <a:r>
              <a:rPr lang="en-IN" sz="4000" dirty="0" smtClean="0"/>
              <a:t>	</a:t>
            </a:r>
            <a:endParaRPr lang="en-IN"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IN" sz="4400" dirty="0" smtClean="0"/>
              <a:t>	-  The direct Coombs test is often negative in </a:t>
            </a:r>
            <a:r>
              <a:rPr lang="en-IN" sz="4400" dirty="0" err="1" smtClean="0"/>
              <a:t>hemolytic</a:t>
            </a:r>
            <a:r>
              <a:rPr lang="en-IN" sz="4400" dirty="0" smtClean="0"/>
              <a:t> disease due to ABO incompatibility.</a:t>
            </a:r>
          </a:p>
          <a:p>
            <a:pPr>
              <a:buNone/>
            </a:pPr>
            <a:r>
              <a:rPr lang="en-IN" sz="4400" dirty="0" smtClean="0"/>
              <a:t>	 </a:t>
            </a:r>
            <a:r>
              <a:rPr lang="en-IN" sz="4400" b="1" dirty="0" smtClean="0"/>
              <a:t>Indirect Coombs test: </a:t>
            </a:r>
          </a:p>
          <a:p>
            <a:pPr>
              <a:buNone/>
            </a:pPr>
            <a:r>
              <a:rPr lang="en-IN" sz="4400" b="1" dirty="0" smtClean="0"/>
              <a:t>	</a:t>
            </a:r>
            <a:r>
              <a:rPr lang="en-IN" sz="4400" dirty="0" smtClean="0"/>
              <a:t>-  Sensitisation of red cells with the antibody globulin is performed </a:t>
            </a:r>
            <a:r>
              <a:rPr lang="en-IN" sz="4400" b="1" dirty="0" smtClean="0"/>
              <a:t>in vitro</a:t>
            </a:r>
            <a:r>
              <a:rPr lang="en-IN" sz="4400" dirty="0" smtClean="0"/>
              <a:t>.</a:t>
            </a:r>
            <a:r>
              <a:rPr lang="en-IN" sz="4400" b="1" dirty="0" smtClean="0"/>
              <a:t> Uses: </a:t>
            </a:r>
          </a:p>
          <a:p>
            <a:pPr>
              <a:buNone/>
            </a:pPr>
            <a:r>
              <a:rPr lang="en-IN" sz="4400" b="1" dirty="0" smtClean="0"/>
              <a:t>	-  </a:t>
            </a:r>
            <a:r>
              <a:rPr lang="en-IN" sz="4400" dirty="0" smtClean="0"/>
              <a:t>Originally employed for the detection of anti-</a:t>
            </a:r>
            <a:r>
              <a:rPr lang="en-IN" sz="4400" dirty="0" err="1" smtClean="0"/>
              <a:t>Rh</a:t>
            </a:r>
            <a:r>
              <a:rPr lang="en-IN" sz="4400" dirty="0" smtClean="0"/>
              <a:t> antibodies, the Coombs test is useful for demonstrating any type of incomplete or non-agglutinating antibody, as, for example, in brucellosis.</a:t>
            </a:r>
          </a:p>
          <a:p>
            <a:pPr>
              <a:buNone/>
            </a:pPr>
            <a:endParaRPr lang="en-IN" sz="4400" dirty="0" smtClean="0"/>
          </a:p>
          <a:p>
            <a:endParaRPr lang="en-IN"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IN" sz="4400" b="1" dirty="0" smtClean="0"/>
              <a:t>Passive agglutination test: </a:t>
            </a:r>
          </a:p>
          <a:p>
            <a:pPr>
              <a:buNone/>
            </a:pPr>
            <a:r>
              <a:rPr lang="en-IN" sz="4400" dirty="0" smtClean="0"/>
              <a:t>	- By </a:t>
            </a:r>
            <a:r>
              <a:rPr lang="en-IN" sz="4400" b="1" dirty="0" smtClean="0"/>
              <a:t>attaching soluble antigens to the surface of carrier particles</a:t>
            </a:r>
            <a:r>
              <a:rPr lang="en-IN" sz="4400" dirty="0" smtClean="0"/>
              <a:t>, it is possible to convert precipitation tests into agglutination tests, which are more convenient and more sensitive for the detection of antibodies. Such tests are known as passive agglutination tests.</a:t>
            </a:r>
          </a:p>
          <a:p>
            <a:pPr>
              <a:buNone/>
            </a:pPr>
            <a:r>
              <a:rPr lang="en-IN" sz="4400" dirty="0" smtClean="0"/>
              <a:t>	 -  The commonly used carrier particles are red cells, latex particles.</a:t>
            </a:r>
            <a:endParaRPr lang="en-IN"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IN" dirty="0" smtClean="0"/>
              <a:t>	</a:t>
            </a:r>
            <a:r>
              <a:rPr lang="en-IN" sz="3600" dirty="0" smtClean="0"/>
              <a:t>• </a:t>
            </a:r>
            <a:r>
              <a:rPr lang="en-IN" sz="3600" b="1" dirty="0" err="1" smtClean="0"/>
              <a:t>Hemagglutination</a:t>
            </a:r>
            <a:r>
              <a:rPr lang="en-IN" sz="3600" b="1" dirty="0" smtClean="0"/>
              <a:t>: </a:t>
            </a:r>
          </a:p>
          <a:p>
            <a:pPr>
              <a:buNone/>
            </a:pPr>
            <a:r>
              <a:rPr lang="en-IN" sz="3600" b="1" dirty="0" smtClean="0"/>
              <a:t>	</a:t>
            </a:r>
            <a:r>
              <a:rPr lang="en-IN" sz="3600" dirty="0" smtClean="0"/>
              <a:t>-  A special type of passive </a:t>
            </a:r>
            <a:r>
              <a:rPr lang="en-IN" sz="3600" dirty="0" err="1" smtClean="0"/>
              <a:t>hemagglutination</a:t>
            </a:r>
            <a:r>
              <a:rPr lang="en-IN" sz="3600" dirty="0" smtClean="0"/>
              <a:t> test is the </a:t>
            </a:r>
            <a:r>
              <a:rPr lang="en-IN" sz="3600" b="1" dirty="0" smtClean="0"/>
              <a:t>Rose- </a:t>
            </a:r>
            <a:r>
              <a:rPr lang="en-IN" sz="3600" b="1" dirty="0" err="1" smtClean="0"/>
              <a:t>Waaler</a:t>
            </a:r>
            <a:r>
              <a:rPr lang="en-IN" sz="3600" b="1" dirty="0" smtClean="0"/>
              <a:t> test.</a:t>
            </a:r>
          </a:p>
          <a:p>
            <a:pPr>
              <a:buNone/>
            </a:pPr>
            <a:r>
              <a:rPr lang="en-IN" sz="3600" b="1" dirty="0" smtClean="0"/>
              <a:t>	-  </a:t>
            </a:r>
            <a:r>
              <a:rPr lang="en-IN" sz="3600" dirty="0" smtClean="0"/>
              <a:t>In rheumatoid arthritis, an autoantibody (RA factor) appears in the serum, which acts as an antibody to gamma globulin. </a:t>
            </a:r>
          </a:p>
          <a:p>
            <a:pPr>
              <a:buNone/>
            </a:pPr>
            <a:r>
              <a:rPr lang="en-IN" sz="3600" dirty="0" smtClean="0"/>
              <a:t>	-  The RA factor is able to agglutinate red cells coated with globulins. The antigen used for the test is a suspension of sheep erythrocytes sensitised with a </a:t>
            </a:r>
            <a:r>
              <a:rPr lang="en-IN" sz="3600" dirty="0" err="1" smtClean="0"/>
              <a:t>subagglutinating</a:t>
            </a:r>
            <a:r>
              <a:rPr lang="en-IN" sz="3600" dirty="0" smtClean="0"/>
              <a:t> dose of rabbit anti-sheep erythrocyte antibody (</a:t>
            </a:r>
            <a:r>
              <a:rPr lang="en-IN" sz="3600" dirty="0" err="1" smtClean="0"/>
              <a:t>amboceptor</a:t>
            </a:r>
            <a:r>
              <a:rPr lang="en-IN" sz="3600" dirty="0" smtClean="0"/>
              <a:t>).</a:t>
            </a:r>
          </a:p>
          <a:p>
            <a:pPr>
              <a:buNone/>
            </a:pPr>
            <a:endParaRPr lang="en-IN"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IN" sz="3800" dirty="0" smtClean="0"/>
              <a:t>• </a:t>
            </a:r>
            <a:r>
              <a:rPr lang="en-IN" sz="3800" b="1" dirty="0" smtClean="0"/>
              <a:t>Latex agglutination test: </a:t>
            </a:r>
          </a:p>
          <a:p>
            <a:pPr>
              <a:buNone/>
            </a:pPr>
            <a:r>
              <a:rPr lang="en-IN" sz="3800" b="1" dirty="0" smtClean="0"/>
              <a:t>	-  </a:t>
            </a:r>
            <a:r>
              <a:rPr lang="en-IN" sz="3800" dirty="0" smtClean="0"/>
              <a:t>Latex agglutination tests (latex fixation tests) are widely employed in the clinical laboratory for the detection of anti-</a:t>
            </a:r>
            <a:r>
              <a:rPr lang="en-IN" sz="3800" dirty="0" err="1" smtClean="0"/>
              <a:t>streptolysin</a:t>
            </a:r>
            <a:r>
              <a:rPr lang="en-IN" sz="3800" dirty="0" smtClean="0"/>
              <a:t> 0 (ASO), C-reactive protein (CRP), RA factor, human chorionic </a:t>
            </a:r>
            <a:r>
              <a:rPr lang="en-IN" sz="3800" dirty="0" err="1" smtClean="0"/>
              <a:t>gonadotrophin</a:t>
            </a:r>
            <a:r>
              <a:rPr lang="en-IN" sz="3800" dirty="0" smtClean="0"/>
              <a:t> (HCG) and many other antigens.</a:t>
            </a:r>
          </a:p>
          <a:p>
            <a:pPr>
              <a:buNone/>
            </a:pPr>
            <a:r>
              <a:rPr lang="en-IN" sz="3800" dirty="0" smtClean="0"/>
              <a:t>	-  Passive agglutination tests are very sensitive and yield high titres, but may give false positive results. </a:t>
            </a:r>
            <a:endParaRPr lang="en-IN" sz="3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IN" dirty="0" smtClean="0"/>
              <a:t>	</a:t>
            </a:r>
            <a:r>
              <a:rPr lang="en-IN" sz="4000" dirty="0" smtClean="0"/>
              <a:t>When, </a:t>
            </a:r>
            <a:r>
              <a:rPr lang="en-IN" sz="4000" b="1" dirty="0" smtClean="0"/>
              <a:t>instead of the antigen, the antibody is adsorbed to carrier particles </a:t>
            </a:r>
            <a:r>
              <a:rPr lang="en-IN" sz="4000" dirty="0" smtClean="0"/>
              <a:t>in tests for the estimation of antigens, the technique is known as </a:t>
            </a:r>
            <a:r>
              <a:rPr lang="en-IN" sz="4000" b="1" dirty="0" smtClean="0"/>
              <a:t>reversed passive agglutination. </a:t>
            </a:r>
          </a:p>
          <a:p>
            <a:pPr>
              <a:buNone/>
            </a:pPr>
            <a:r>
              <a:rPr lang="en-IN" sz="4000" dirty="0" smtClean="0"/>
              <a:t>	-  This method is used to diagnose </a:t>
            </a:r>
            <a:r>
              <a:rPr lang="nb-NO" sz="4000" dirty="0" smtClean="0"/>
              <a:t>bacterial antigens like </a:t>
            </a:r>
            <a:r>
              <a:rPr lang="nb-NO" sz="4000" i="1" dirty="0" smtClean="0"/>
              <a:t>Legionella, Streptococcus </a:t>
            </a:r>
            <a:r>
              <a:rPr lang="en-IN" sz="4000" i="1" dirty="0" err="1" smtClean="0"/>
              <a:t>pyogenes</a:t>
            </a:r>
            <a:r>
              <a:rPr lang="en-IN" sz="4000" i="1" dirty="0" smtClean="0"/>
              <a:t> and </a:t>
            </a:r>
            <a:r>
              <a:rPr lang="en-IN" sz="4000" i="1" dirty="0" err="1" smtClean="0"/>
              <a:t>N.gonorrhoea</a:t>
            </a:r>
            <a:r>
              <a:rPr lang="en-IN" sz="4000" i="1" dirty="0" smtClean="0"/>
              <a:t> </a:t>
            </a:r>
            <a:r>
              <a:rPr lang="en-IN" sz="4000" dirty="0" smtClean="0"/>
              <a:t>in clinical samples.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IN" sz="4200" dirty="0" smtClean="0"/>
              <a:t>Agglutination occurs optimally when antigens and antibodies react in equivalent proportions. </a:t>
            </a:r>
          </a:p>
          <a:p>
            <a:r>
              <a:rPr lang="en-IN" sz="4200" dirty="0" smtClean="0"/>
              <a:t>The zone phenomenon may be seen when either an antibody or an antigen is in excess. </a:t>
            </a:r>
          </a:p>
          <a:p>
            <a:r>
              <a:rPr lang="en-IN" sz="4200" b="1" dirty="0" smtClean="0"/>
              <a:t>'Incomplete' </a:t>
            </a:r>
            <a:r>
              <a:rPr lang="en-IN" sz="4200" dirty="0" smtClean="0"/>
              <a:t>or '</a:t>
            </a:r>
            <a:r>
              <a:rPr lang="en-IN" sz="4200" b="1" dirty="0" err="1" smtClean="0"/>
              <a:t>monovalent</a:t>
            </a:r>
            <a:r>
              <a:rPr lang="en-IN" sz="4200" b="1" dirty="0" smtClean="0"/>
              <a:t>' </a:t>
            </a:r>
            <a:r>
              <a:rPr lang="en-IN" sz="4200" dirty="0" smtClean="0"/>
              <a:t>antibodies do not cause agglutination, though they combine with the antigen.</a:t>
            </a:r>
          </a:p>
          <a:p>
            <a:endParaRPr lang="en-IN" sz="4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IN" sz="4400" b="1" dirty="0" smtClean="0"/>
              <a:t>Co-agglutination test:</a:t>
            </a:r>
          </a:p>
          <a:p>
            <a:pPr>
              <a:buNone/>
            </a:pPr>
            <a:r>
              <a:rPr lang="en-IN" sz="4400" b="1" dirty="0" smtClean="0"/>
              <a:t>	</a:t>
            </a:r>
            <a:r>
              <a:rPr lang="en-IN" sz="4400" dirty="0" smtClean="0"/>
              <a:t>-  It is based on agglutination of a specific antibody-sensitised protein A-bearing </a:t>
            </a:r>
            <a:r>
              <a:rPr lang="en-IN" sz="4400" i="1" dirty="0" smtClean="0"/>
              <a:t>Staphylococcus </a:t>
            </a:r>
            <a:r>
              <a:rPr lang="en-IN" sz="4400" i="1" dirty="0" err="1" smtClean="0"/>
              <a:t>aureus</a:t>
            </a:r>
            <a:r>
              <a:rPr lang="en-IN" sz="4400" i="1" dirty="0" smtClean="0"/>
              <a:t> </a:t>
            </a:r>
            <a:r>
              <a:rPr lang="en-IN" sz="4400" dirty="0" smtClean="0"/>
              <a:t>agglutinating with the soluble bacterial (e.g., </a:t>
            </a:r>
            <a:r>
              <a:rPr lang="en-IN" sz="4400" dirty="0" err="1" smtClean="0"/>
              <a:t>Legionella</a:t>
            </a:r>
            <a:r>
              <a:rPr lang="en-IN" sz="4400" dirty="0" smtClean="0"/>
              <a:t>) antigen in the clinical specimen.</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4000" b="1" dirty="0"/>
              <a:t>Slide agglutination:</a:t>
            </a:r>
          </a:p>
          <a:p>
            <a:pPr>
              <a:buNone/>
            </a:pPr>
            <a:r>
              <a:rPr lang="en-IN" sz="4000" b="1" dirty="0" smtClean="0"/>
              <a:t>	Procedure</a:t>
            </a:r>
            <a:r>
              <a:rPr lang="en-IN" sz="4000" b="1" dirty="0"/>
              <a:t>:</a:t>
            </a:r>
          </a:p>
          <a:p>
            <a:pPr>
              <a:buNone/>
            </a:pPr>
            <a:r>
              <a:rPr lang="en-IN" sz="4000" dirty="0" smtClean="0"/>
              <a:t>	1</a:t>
            </a:r>
            <a:r>
              <a:rPr lang="en-IN" sz="4000" dirty="0"/>
              <a:t>. When a drop of the appropriate antiserum is </a:t>
            </a:r>
            <a:r>
              <a:rPr lang="en-IN" sz="4000" dirty="0" smtClean="0"/>
              <a:t>added to </a:t>
            </a:r>
            <a:r>
              <a:rPr lang="en-IN" sz="4000" dirty="0"/>
              <a:t>a smooth, uniform suspension of a </a:t>
            </a:r>
            <a:r>
              <a:rPr lang="en-IN" sz="4000" dirty="0" smtClean="0"/>
              <a:t>particulate antigen </a:t>
            </a:r>
            <a:r>
              <a:rPr lang="en-IN" sz="4000" dirty="0"/>
              <a:t>in a drop of saline on a slide or tile, </a:t>
            </a:r>
            <a:r>
              <a:rPr lang="en-IN" sz="4000" dirty="0" smtClean="0"/>
              <a:t>agglutination takes </a:t>
            </a:r>
            <a:r>
              <a:rPr lang="en-IN" sz="4000" dirty="0"/>
              <a:t>place.</a:t>
            </a:r>
          </a:p>
          <a:p>
            <a:pPr>
              <a:buNone/>
            </a:pPr>
            <a:r>
              <a:rPr lang="en-IN" sz="4000" dirty="0" smtClean="0"/>
              <a:t>	2</a:t>
            </a:r>
            <a:r>
              <a:rPr lang="en-IN" sz="4000" dirty="0"/>
              <a:t>. A positive result is indicated by the clumping </a:t>
            </a:r>
            <a:r>
              <a:rPr lang="en-IN" sz="4000" dirty="0" smtClean="0"/>
              <a:t>together of </a:t>
            </a:r>
            <a:r>
              <a:rPr lang="en-IN" sz="4000" dirty="0"/>
              <a:t>the particles and the clearing of the drop</a:t>
            </a:r>
            <a:r>
              <a:rPr lang="en-IN" sz="4000" dirty="0" smtClean="0"/>
              <a:t>.</a:t>
            </a:r>
            <a:endParaRPr lang="en-IN"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IN" sz="4400" dirty="0" smtClean="0"/>
              <a:t>	3. The reaction is facilitated by mixing the antigen and the antiserum with a loop or by gently rocking the slide. Depending on the titre of the serum, agglutination may occur instantly or within seconds.</a:t>
            </a:r>
          </a:p>
          <a:p>
            <a:pPr>
              <a:buNone/>
            </a:pPr>
            <a:r>
              <a:rPr lang="en-IN" sz="4400" dirty="0" smtClean="0"/>
              <a:t>	4. Clumping occurring after a minute may be due to drying of the fluid and should be disregarded.</a:t>
            </a:r>
          </a:p>
          <a:p>
            <a:pPr>
              <a:buNone/>
            </a:pPr>
            <a:r>
              <a:rPr lang="en-IN" sz="4400" dirty="0" smtClean="0"/>
              <a:t>	</a:t>
            </a:r>
          </a:p>
          <a:p>
            <a:endParaRPr lang="en-IN"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IN" dirty="0" smtClean="0"/>
              <a:t>	</a:t>
            </a:r>
            <a:r>
              <a:rPr lang="en-IN" sz="4400" dirty="0" smtClean="0"/>
              <a:t>5. It is essential to have on the same slide a control consisting of the antigen suspension in saline, without the antiserum, to ensure that the antigen is not </a:t>
            </a:r>
            <a:r>
              <a:rPr lang="en-IN" sz="4400" dirty="0" err="1" smtClean="0"/>
              <a:t>autoagglutinable</a:t>
            </a:r>
            <a:r>
              <a:rPr lang="en-IN" sz="4400" dirty="0" smtClean="0"/>
              <a:t>. </a:t>
            </a:r>
          </a:p>
          <a:p>
            <a:pPr>
              <a:buNone/>
            </a:pPr>
            <a:r>
              <a:rPr lang="en-IN" sz="4400" dirty="0" smtClean="0"/>
              <a:t>	Agglutination is usually visible to the unaided eye but may sometimes require confirmation under the microscope.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4400" b="1" dirty="0" smtClean="0"/>
              <a:t>Uses:</a:t>
            </a:r>
          </a:p>
          <a:p>
            <a:pPr>
              <a:buNone/>
            </a:pPr>
            <a:r>
              <a:rPr lang="en-IN" sz="4400" dirty="0" smtClean="0"/>
              <a:t>	-  It is a routine procedure for the </a:t>
            </a:r>
            <a:r>
              <a:rPr lang="en-IN" sz="4400" b="1" dirty="0" smtClean="0"/>
              <a:t>identification of many bacterial isolates </a:t>
            </a:r>
            <a:r>
              <a:rPr lang="en-IN" sz="4400" dirty="0" smtClean="0"/>
              <a:t>from clinical specimens. </a:t>
            </a:r>
          </a:p>
          <a:p>
            <a:pPr>
              <a:buNone/>
            </a:pPr>
            <a:r>
              <a:rPr lang="en-IN" sz="4400" dirty="0" smtClean="0"/>
              <a:t>	-  It is also the method used for </a:t>
            </a:r>
            <a:r>
              <a:rPr lang="en-IN" sz="4400" b="1" dirty="0" smtClean="0"/>
              <a:t>blood grouping and cross-matching.</a:t>
            </a:r>
          </a:p>
          <a:p>
            <a:endParaRPr lang="en-IN" sz="4400" dirty="0" smtClean="0"/>
          </a:p>
          <a:p>
            <a:endParaRPr lang="en-IN" sz="4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IN" sz="4200" b="1" dirty="0" smtClean="0"/>
              <a:t>Tube agglutination: </a:t>
            </a:r>
          </a:p>
          <a:p>
            <a:pPr>
              <a:buNone/>
            </a:pPr>
            <a:r>
              <a:rPr lang="en-IN" sz="4200" b="1" dirty="0" smtClean="0"/>
              <a:t>	</a:t>
            </a:r>
            <a:r>
              <a:rPr lang="en-IN" sz="4200" dirty="0" smtClean="0"/>
              <a:t>-  This is a </a:t>
            </a:r>
            <a:r>
              <a:rPr lang="en-IN" sz="4200" b="1" dirty="0" smtClean="0"/>
              <a:t>standard quantitative method </a:t>
            </a:r>
            <a:r>
              <a:rPr lang="en-IN" sz="4200" dirty="0" smtClean="0"/>
              <a:t>for the measurement of antibodies. </a:t>
            </a:r>
          </a:p>
          <a:p>
            <a:pPr>
              <a:buNone/>
            </a:pPr>
            <a:r>
              <a:rPr lang="en-IN" sz="4200" dirty="0" smtClean="0"/>
              <a:t>	-  When a fixed volume of a particulate antigen suspension is added to an equal volume of </a:t>
            </a:r>
            <a:r>
              <a:rPr lang="en-IN" sz="4200" b="1" dirty="0" smtClean="0"/>
              <a:t>serial dilutions of an antiserum in test tubes</a:t>
            </a:r>
            <a:r>
              <a:rPr lang="en-IN" sz="4200" dirty="0" smtClean="0"/>
              <a:t>, the agglutination titre of the serum can be estimated.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IN" sz="3800" b="1" dirty="0" smtClean="0"/>
              <a:t>Uses: </a:t>
            </a:r>
          </a:p>
          <a:p>
            <a:pPr>
              <a:buNone/>
            </a:pPr>
            <a:r>
              <a:rPr lang="en-IN" sz="3800" b="1" dirty="0" smtClean="0"/>
              <a:t>	</a:t>
            </a:r>
            <a:r>
              <a:rPr lang="en-IN" sz="3800" dirty="0" smtClean="0"/>
              <a:t>-  It is routinely used for the serological diagnosis of typhoid, brucellosis and typhus fever.</a:t>
            </a:r>
          </a:p>
          <a:p>
            <a:pPr>
              <a:buNone/>
            </a:pPr>
            <a:r>
              <a:rPr lang="en-IN" sz="3800" dirty="0" smtClean="0"/>
              <a:t>	-   In the </a:t>
            </a:r>
            <a:r>
              <a:rPr lang="en-IN" sz="3800" dirty="0" err="1" smtClean="0"/>
              <a:t>Widal</a:t>
            </a:r>
            <a:r>
              <a:rPr lang="en-IN" sz="3800" dirty="0" smtClean="0"/>
              <a:t> test used in typhoid, two types of antigens are used. </a:t>
            </a:r>
          </a:p>
          <a:p>
            <a:pPr>
              <a:buNone/>
            </a:pPr>
            <a:r>
              <a:rPr lang="en-IN" sz="3800" dirty="0" smtClean="0"/>
              <a:t>	-  The 'H' or flagellar antigen on combining with its antibody forms large, loose, fluffy clumps resembling wisps of cotton wool. </a:t>
            </a:r>
            <a:endParaRPr lang="en-IN" sz="3800" dirty="0" smtClean="0"/>
          </a:p>
          <a:p>
            <a:pPr>
              <a:buNone/>
            </a:pPr>
            <a:r>
              <a:rPr lang="en-IN" sz="3800" dirty="0" smtClean="0"/>
              <a:t>	</a:t>
            </a:r>
            <a:r>
              <a:rPr lang="en-IN" sz="3800" dirty="0" smtClean="0"/>
              <a:t>The </a:t>
            </a:r>
            <a:r>
              <a:rPr lang="en-IN" sz="3800" dirty="0" smtClean="0"/>
              <a:t>'O' or somatic antigen forms tight, compact deposits resembling chalk powder. </a:t>
            </a:r>
            <a:endParaRPr lang="en-IN" sz="3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IN" dirty="0" smtClean="0"/>
              <a:t>	</a:t>
            </a:r>
            <a:r>
              <a:rPr lang="en-IN" sz="4100" dirty="0" smtClean="0"/>
              <a:t>-  Agglutinated bacilli spread out in a disc-like pattern at the bottom of the tubes. </a:t>
            </a:r>
          </a:p>
          <a:p>
            <a:pPr>
              <a:buNone/>
            </a:pPr>
            <a:r>
              <a:rPr lang="en-IN" sz="4100" dirty="0" smtClean="0"/>
              <a:t>	-  The tube agglutination test for brucellosis may be complicated by the </a:t>
            </a:r>
            <a:r>
              <a:rPr lang="en-IN" sz="4100" dirty="0" err="1" smtClean="0"/>
              <a:t>prozone</a:t>
            </a:r>
            <a:r>
              <a:rPr lang="en-IN" sz="4100" dirty="0" smtClean="0"/>
              <a:t> phenomenon.</a:t>
            </a:r>
          </a:p>
          <a:p>
            <a:r>
              <a:rPr lang="en-IN" sz="4100" b="1" dirty="0" err="1" smtClean="0"/>
              <a:t>Heterophile</a:t>
            </a:r>
            <a:r>
              <a:rPr lang="en-IN" sz="4100" b="1" dirty="0" smtClean="0"/>
              <a:t> agglutination test :</a:t>
            </a:r>
          </a:p>
          <a:p>
            <a:pPr>
              <a:buNone/>
            </a:pPr>
            <a:r>
              <a:rPr lang="en-IN" sz="4100" dirty="0" smtClean="0"/>
              <a:t>	-  The </a:t>
            </a:r>
            <a:r>
              <a:rPr lang="en-IN" sz="4100" b="1" dirty="0" smtClean="0"/>
              <a:t>Weil-Felix reaction for </a:t>
            </a:r>
            <a:r>
              <a:rPr lang="en-IN" sz="4100" b="1" dirty="0" err="1" smtClean="0"/>
              <a:t>serodiagnosis</a:t>
            </a:r>
            <a:r>
              <a:rPr lang="en-IN" sz="4100" b="1" dirty="0" smtClean="0"/>
              <a:t> of </a:t>
            </a:r>
            <a:r>
              <a:rPr lang="en-IN" sz="4100" dirty="0" smtClean="0"/>
              <a:t>typhus fevers is a </a:t>
            </a:r>
            <a:r>
              <a:rPr lang="en-IN" sz="4100" dirty="0" err="1" smtClean="0"/>
              <a:t>heterophile</a:t>
            </a:r>
            <a:r>
              <a:rPr lang="en-IN" sz="4100" dirty="0" smtClean="0"/>
              <a:t> agglutination test and is based on the sharing of a common antigen between typhus </a:t>
            </a:r>
            <a:r>
              <a:rPr lang="en-IN" sz="4100" dirty="0" err="1" smtClean="0"/>
              <a:t>rickettsiae</a:t>
            </a:r>
            <a:r>
              <a:rPr lang="en-IN" sz="4100" dirty="0" smtClean="0"/>
              <a:t> and some strains of </a:t>
            </a:r>
            <a:r>
              <a:rPr lang="en-IN" sz="4100" dirty="0" err="1" smtClean="0"/>
              <a:t>proteus</a:t>
            </a:r>
            <a:r>
              <a:rPr lang="en-IN" sz="4100" dirty="0" smtClean="0"/>
              <a:t> bacilli. </a:t>
            </a:r>
          </a:p>
          <a:p>
            <a:pPr>
              <a:buNone/>
            </a:pPr>
            <a:endParaRPr lang="en-IN" dirty="0" smtClean="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134</Words>
  <Application>Microsoft Office PowerPoint</Application>
  <PresentationFormat>On-screen Show (4:3)</PresentationFormat>
  <Paragraphs>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User</cp:lastModifiedBy>
  <cp:revision>10</cp:revision>
  <dcterms:created xsi:type="dcterms:W3CDTF">2020-11-28T08:12:45Z</dcterms:created>
  <dcterms:modified xsi:type="dcterms:W3CDTF">2021-02-04T04:47:45Z</dcterms:modified>
</cp:coreProperties>
</file>